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0" r:id="rId2"/>
    <p:sldId id="269" r:id="rId3"/>
    <p:sldId id="261" r:id="rId4"/>
    <p:sldId id="262" r:id="rId5"/>
    <p:sldId id="263" r:id="rId6"/>
    <p:sldId id="264" r:id="rId7"/>
    <p:sldId id="265" r:id="rId8"/>
    <p:sldId id="266" r:id="rId9"/>
    <p:sldId id="26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3E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484FFA3-8D1A-48BE-8E45-287C5D1D677F}" v="1" dt="2023-07-09T00:12:00.4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824" y="-96"/>
      </p:cViewPr>
      <p:guideLst>
        <p:guide orient="horz" pos="2160"/>
        <p:guide pos="2880"/>
      </p:guideLst>
    </p:cSldViewPr>
  </p:slideViewPr>
  <p:notesTextViewPr>
    <p:cViewPr>
      <p:scale>
        <a:sx n="1" d="1"/>
        <a:sy n="1" d="1"/>
      </p:scale>
      <p:origin x="0" y="0"/>
    </p:cViewPr>
  </p:notesTextViewPr>
  <p:sorterViewPr>
    <p:cViewPr>
      <p:scale>
        <a:sx n="100" d="100"/>
        <a:sy n="100" d="100"/>
      </p:scale>
      <p:origin x="0" y="1245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resa Bachand" userId="1b50abf0761fae68" providerId="LiveId" clId="{E484FFA3-8D1A-48BE-8E45-287C5D1D677F}"/>
    <pc:docChg chg="custSel addSld modSld">
      <pc:chgData name="Teresa Bachand" userId="1b50abf0761fae68" providerId="LiveId" clId="{E484FFA3-8D1A-48BE-8E45-287C5D1D677F}" dt="2023-07-09T00:14:37.005" v="126" actId="6549"/>
      <pc:docMkLst>
        <pc:docMk/>
      </pc:docMkLst>
      <pc:sldChg chg="addSp modSp new mod">
        <pc:chgData name="Teresa Bachand" userId="1b50abf0761fae68" providerId="LiveId" clId="{E484FFA3-8D1A-48BE-8E45-287C5D1D677F}" dt="2023-07-09T00:14:37.005" v="126" actId="6549"/>
        <pc:sldMkLst>
          <pc:docMk/>
          <pc:sldMk cId="3100861978" sldId="269"/>
        </pc:sldMkLst>
        <pc:spChg chg="add mod">
          <ac:chgData name="Teresa Bachand" userId="1b50abf0761fae68" providerId="LiveId" clId="{E484FFA3-8D1A-48BE-8E45-287C5D1D677F}" dt="2023-07-09T00:14:37.005" v="126" actId="6549"/>
          <ac:spMkLst>
            <pc:docMk/>
            <pc:sldMk cId="3100861978" sldId="269"/>
            <ac:spMk id="2" creationId="{83689713-AF1B-99C5-ABA2-D17C9034C99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881DD5-E059-4878-96F9-4AC326597DFB}" type="datetimeFigureOut">
              <a:rPr lang="en-US" smtClean="0"/>
              <a:t>7/17/2023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9FB52A-9C2F-4C9C-BC40-5DE5C57FFC16}" type="slidenum">
              <a:rPr lang="en-US" smtClean="0"/>
              <a:t>‹#›</a:t>
            </a:fld>
            <a:endParaRPr lang="en-US"/>
          </a:p>
        </p:txBody>
      </p:sp>
    </p:spTree>
    <p:extLst>
      <p:ext uri="{BB962C8B-B14F-4D97-AF65-F5344CB8AC3E}">
        <p14:creationId xmlns:p14="http://schemas.microsoft.com/office/powerpoint/2010/main" val="2712174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9FB52A-9C2F-4C9C-BC40-5DE5C57FFC16}" type="slidenum">
              <a:rPr lang="en-US" smtClean="0"/>
              <a:t>1</a:t>
            </a:fld>
            <a:endParaRPr lang="en-US" dirty="0"/>
          </a:p>
        </p:txBody>
      </p:sp>
    </p:spTree>
    <p:extLst>
      <p:ext uri="{BB962C8B-B14F-4D97-AF65-F5344CB8AC3E}">
        <p14:creationId xmlns:p14="http://schemas.microsoft.com/office/powerpoint/2010/main" val="3204263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defination</a:t>
            </a:r>
            <a:endParaRPr lang="en-US" dirty="0"/>
          </a:p>
        </p:txBody>
      </p:sp>
      <p:sp>
        <p:nvSpPr>
          <p:cNvPr id="4" name="Slide Number Placeholder 3"/>
          <p:cNvSpPr>
            <a:spLocks noGrp="1"/>
          </p:cNvSpPr>
          <p:nvPr>
            <p:ph type="sldNum" sz="quarter" idx="5"/>
          </p:nvPr>
        </p:nvSpPr>
        <p:spPr/>
        <p:txBody>
          <a:bodyPr/>
          <a:lstStyle/>
          <a:p>
            <a:fld id="{2C9FB52A-9C2F-4C9C-BC40-5DE5C57FFC16}" type="slidenum">
              <a:rPr lang="en-US" smtClean="0"/>
              <a:t>3</a:t>
            </a:fld>
            <a:endParaRPr lang="en-US"/>
          </a:p>
        </p:txBody>
      </p:sp>
    </p:spTree>
    <p:extLst>
      <p:ext uri="{BB962C8B-B14F-4D97-AF65-F5344CB8AC3E}">
        <p14:creationId xmlns:p14="http://schemas.microsoft.com/office/powerpoint/2010/main" val="3797056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1CD61AA-68AE-43EF-9923-6CA062111D4A}" type="datetimeFigureOut">
              <a:rPr lang="en-US" smtClean="0"/>
              <a:t>7/17/2023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DA9298-2A2E-4036-9674-82D91751E2A6}" type="slidenum">
              <a:rPr lang="en-US" smtClean="0"/>
              <a:t>‹#›</a:t>
            </a:fld>
            <a:endParaRPr lang="en-US"/>
          </a:p>
        </p:txBody>
      </p:sp>
    </p:spTree>
    <p:extLst>
      <p:ext uri="{BB962C8B-B14F-4D97-AF65-F5344CB8AC3E}">
        <p14:creationId xmlns:p14="http://schemas.microsoft.com/office/powerpoint/2010/main" val="3722335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CD61AA-68AE-43EF-9923-6CA062111D4A}" type="datetimeFigureOut">
              <a:rPr lang="en-US" smtClean="0"/>
              <a:t>7/17/2023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DA9298-2A2E-4036-9674-82D91751E2A6}" type="slidenum">
              <a:rPr lang="en-US" smtClean="0"/>
              <a:t>‹#›</a:t>
            </a:fld>
            <a:endParaRPr lang="en-US"/>
          </a:p>
        </p:txBody>
      </p:sp>
    </p:spTree>
    <p:extLst>
      <p:ext uri="{BB962C8B-B14F-4D97-AF65-F5344CB8AC3E}">
        <p14:creationId xmlns:p14="http://schemas.microsoft.com/office/powerpoint/2010/main" val="931382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CD61AA-68AE-43EF-9923-6CA062111D4A}" type="datetimeFigureOut">
              <a:rPr lang="en-US" smtClean="0"/>
              <a:t>7/17/2023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DA9298-2A2E-4036-9674-82D91751E2A6}" type="slidenum">
              <a:rPr lang="en-US" smtClean="0"/>
              <a:t>‹#›</a:t>
            </a:fld>
            <a:endParaRPr lang="en-US"/>
          </a:p>
        </p:txBody>
      </p:sp>
    </p:spTree>
    <p:extLst>
      <p:ext uri="{BB962C8B-B14F-4D97-AF65-F5344CB8AC3E}">
        <p14:creationId xmlns:p14="http://schemas.microsoft.com/office/powerpoint/2010/main" val="125434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CD61AA-68AE-43EF-9923-6CA062111D4A}" type="datetimeFigureOut">
              <a:rPr lang="en-US" smtClean="0"/>
              <a:t>7/17/2023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DA9298-2A2E-4036-9674-82D91751E2A6}" type="slidenum">
              <a:rPr lang="en-US" smtClean="0"/>
              <a:t>‹#›</a:t>
            </a:fld>
            <a:endParaRPr lang="en-US"/>
          </a:p>
        </p:txBody>
      </p:sp>
    </p:spTree>
    <p:extLst>
      <p:ext uri="{BB962C8B-B14F-4D97-AF65-F5344CB8AC3E}">
        <p14:creationId xmlns:p14="http://schemas.microsoft.com/office/powerpoint/2010/main" val="2829170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CD61AA-68AE-43EF-9923-6CA062111D4A}" type="datetimeFigureOut">
              <a:rPr lang="en-US" smtClean="0"/>
              <a:t>7/17/2023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DA9298-2A2E-4036-9674-82D91751E2A6}" type="slidenum">
              <a:rPr lang="en-US" smtClean="0"/>
              <a:t>‹#›</a:t>
            </a:fld>
            <a:endParaRPr lang="en-US"/>
          </a:p>
        </p:txBody>
      </p:sp>
    </p:spTree>
    <p:extLst>
      <p:ext uri="{BB962C8B-B14F-4D97-AF65-F5344CB8AC3E}">
        <p14:creationId xmlns:p14="http://schemas.microsoft.com/office/powerpoint/2010/main" val="1630312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1CD61AA-68AE-43EF-9923-6CA062111D4A}" type="datetimeFigureOut">
              <a:rPr lang="en-US" smtClean="0"/>
              <a:t>7/17/2023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DA9298-2A2E-4036-9674-82D91751E2A6}" type="slidenum">
              <a:rPr lang="en-US" smtClean="0"/>
              <a:t>‹#›</a:t>
            </a:fld>
            <a:endParaRPr lang="en-US"/>
          </a:p>
        </p:txBody>
      </p:sp>
    </p:spTree>
    <p:extLst>
      <p:ext uri="{BB962C8B-B14F-4D97-AF65-F5344CB8AC3E}">
        <p14:creationId xmlns:p14="http://schemas.microsoft.com/office/powerpoint/2010/main" val="635597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1CD61AA-68AE-43EF-9923-6CA062111D4A}" type="datetimeFigureOut">
              <a:rPr lang="en-US" smtClean="0"/>
              <a:t>7/17/2023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DA9298-2A2E-4036-9674-82D91751E2A6}" type="slidenum">
              <a:rPr lang="en-US" smtClean="0"/>
              <a:t>‹#›</a:t>
            </a:fld>
            <a:endParaRPr lang="en-US"/>
          </a:p>
        </p:txBody>
      </p:sp>
    </p:spTree>
    <p:extLst>
      <p:ext uri="{BB962C8B-B14F-4D97-AF65-F5344CB8AC3E}">
        <p14:creationId xmlns:p14="http://schemas.microsoft.com/office/powerpoint/2010/main" val="2945880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7257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72125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1CD61AA-68AE-43EF-9923-6CA062111D4A}" type="datetimeFigureOut">
              <a:rPr lang="en-US" smtClean="0"/>
              <a:t>7/17/2023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DA9298-2A2E-4036-9674-82D91751E2A6}" type="slidenum">
              <a:rPr lang="en-US" smtClean="0"/>
              <a:t>‹#›</a:t>
            </a:fld>
            <a:endParaRPr lang="en-US"/>
          </a:p>
        </p:txBody>
      </p:sp>
    </p:spTree>
    <p:extLst>
      <p:ext uri="{BB962C8B-B14F-4D97-AF65-F5344CB8AC3E}">
        <p14:creationId xmlns:p14="http://schemas.microsoft.com/office/powerpoint/2010/main" val="3425922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1CD61AA-68AE-43EF-9923-6CA062111D4A}" type="datetimeFigureOut">
              <a:rPr lang="en-US" smtClean="0"/>
              <a:t>7/17/2023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DA9298-2A2E-4036-9674-82D91751E2A6}" type="slidenum">
              <a:rPr lang="en-US" smtClean="0"/>
              <a:t>‹#›</a:t>
            </a:fld>
            <a:endParaRPr lang="en-US"/>
          </a:p>
        </p:txBody>
      </p:sp>
    </p:spTree>
    <p:extLst>
      <p:ext uri="{BB962C8B-B14F-4D97-AF65-F5344CB8AC3E}">
        <p14:creationId xmlns:p14="http://schemas.microsoft.com/office/powerpoint/2010/main" val="3425098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CD61AA-68AE-43EF-9923-6CA062111D4A}" type="datetimeFigureOut">
              <a:rPr lang="en-US" smtClean="0"/>
              <a:t>7/17/2023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DA9298-2A2E-4036-9674-82D91751E2A6}" type="slidenum">
              <a:rPr lang="en-US" smtClean="0"/>
              <a:t>‹#›</a:t>
            </a:fld>
            <a:endParaRPr lang="en-US"/>
          </a:p>
        </p:txBody>
      </p:sp>
      <p:sp>
        <p:nvSpPr>
          <p:cNvPr id="7" name="Rectangle 6"/>
          <p:cNvSpPr/>
          <p:nvPr userDrawn="1"/>
        </p:nvSpPr>
        <p:spPr>
          <a:xfrm>
            <a:off x="0" y="6400800"/>
            <a:ext cx="9144000"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1480" y="0"/>
            <a:ext cx="9144000" cy="95832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userDrawn="1"/>
        </p:nvSpPr>
        <p:spPr>
          <a:xfrm>
            <a:off x="2743200" y="6477000"/>
            <a:ext cx="6477000" cy="369332"/>
          </a:xfrm>
          <a:prstGeom prst="rect">
            <a:avLst/>
          </a:prstGeom>
          <a:noFill/>
        </p:spPr>
        <p:txBody>
          <a:bodyPr wrap="square" rtlCol="0">
            <a:spAutoFit/>
          </a:bodyPr>
          <a:lstStyle/>
          <a:p>
            <a:r>
              <a:rPr lang="en-US" b="1" dirty="0">
                <a:solidFill>
                  <a:schemeClr val="bg1"/>
                </a:solidFill>
                <a:latin typeface="Trajan Pro" pitchFamily="18" charset="0"/>
              </a:rPr>
              <a:t>Unwavering</a:t>
            </a:r>
            <a:r>
              <a:rPr lang="en-US" b="1" baseline="0" dirty="0">
                <a:solidFill>
                  <a:schemeClr val="bg1"/>
                </a:solidFill>
                <a:latin typeface="Trajan Pro" pitchFamily="18" charset="0"/>
              </a:rPr>
              <a:t> Support for Uncommon Heroes®</a:t>
            </a:r>
            <a:endParaRPr lang="en-US" b="1" baseline="30000" dirty="0">
              <a:solidFill>
                <a:schemeClr val="bg1"/>
              </a:solidFill>
              <a:latin typeface="Trajan Pro" pitchFamily="18" charset="0"/>
            </a:endParaRPr>
          </a:p>
        </p:txBody>
      </p:sp>
      <p:sp>
        <p:nvSpPr>
          <p:cNvPr id="11" name="TextBox 10"/>
          <p:cNvSpPr txBox="1"/>
          <p:nvPr userDrawn="1"/>
        </p:nvSpPr>
        <p:spPr>
          <a:xfrm>
            <a:off x="1828800" y="83403"/>
            <a:ext cx="5715000" cy="830997"/>
          </a:xfrm>
          <a:prstGeom prst="rect">
            <a:avLst/>
          </a:prstGeom>
          <a:noFill/>
        </p:spPr>
        <p:txBody>
          <a:bodyPr wrap="square" rtlCol="0">
            <a:spAutoFit/>
          </a:bodyPr>
          <a:lstStyle/>
          <a:p>
            <a:pPr algn="ctr"/>
            <a:r>
              <a:rPr lang="en-US" sz="4800" dirty="0">
                <a:solidFill>
                  <a:schemeClr val="bg1"/>
                </a:solidFill>
                <a:latin typeface="Trajan Pro" pitchFamily="18" charset="0"/>
              </a:rPr>
              <a:t>VFW Auxiliary</a:t>
            </a:r>
          </a:p>
        </p:txBody>
      </p:sp>
      <p:pic>
        <p:nvPicPr>
          <p:cNvPr id="10" name="Picture 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91472" y="90085"/>
            <a:ext cx="1508172" cy="1586316"/>
          </a:xfrm>
          <a:prstGeom prst="rect">
            <a:avLst/>
          </a:prstGeom>
        </p:spPr>
      </p:pic>
    </p:spTree>
    <p:extLst>
      <p:ext uri="{BB962C8B-B14F-4D97-AF65-F5344CB8AC3E}">
        <p14:creationId xmlns:p14="http://schemas.microsoft.com/office/powerpoint/2010/main" val="13830795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flickr.com/photos/neverendingalbum/8443486774" TargetMode="External"/><Relationship Id="rId2" Type="http://schemas.openxmlformats.org/officeDocument/2006/relationships/image" Target="../media/image2.jpg"/><Relationship Id="rId1" Type="http://schemas.openxmlformats.org/officeDocument/2006/relationships/slideLayout" Target="../slideLayouts/slideLayout7.xml"/><Relationship Id="rId4" Type="http://schemas.openxmlformats.org/officeDocument/2006/relationships/hyperlink" Target="https://creativecommons.org/licenses/by-nc-nd/3.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9ECC079-83EC-439B-9A09-B0899CB20C40}"/>
              </a:ext>
            </a:extLst>
          </p:cNvPr>
          <p:cNvSpPr txBox="1"/>
          <p:nvPr/>
        </p:nvSpPr>
        <p:spPr>
          <a:xfrm>
            <a:off x="152400" y="1981200"/>
            <a:ext cx="8839200" cy="3046988"/>
          </a:xfrm>
          <a:prstGeom prst="rect">
            <a:avLst/>
          </a:prstGeom>
          <a:noFill/>
        </p:spPr>
        <p:txBody>
          <a:bodyPr wrap="square" rtlCol="0">
            <a:spAutoFit/>
          </a:bodyPr>
          <a:lstStyle/>
          <a:p>
            <a:pPr algn="ctr"/>
            <a:r>
              <a:rPr lang="en-US" sz="4400" b="1" dirty="0"/>
              <a:t>Leadership</a:t>
            </a:r>
          </a:p>
          <a:p>
            <a:pPr algn="ctr"/>
            <a:endParaRPr lang="en-US" sz="4400" b="1" dirty="0"/>
          </a:p>
          <a:p>
            <a:pPr algn="ctr"/>
            <a:r>
              <a:rPr lang="en-US" sz="2000" b="0" i="0" dirty="0">
                <a:solidFill>
                  <a:srgbClr val="1F1F1F"/>
                </a:solidFill>
                <a:effectLst/>
                <a:latin typeface="Source Sans Pro" panose="020B0503030403020204" pitchFamily="34" charset="0"/>
              </a:rPr>
              <a:t>Leadership skills are the qualities individuals of influential roles possess to direct and complete tasks, support initiatives, create a sense of unity within a team, and empower others. </a:t>
            </a:r>
          </a:p>
          <a:p>
            <a:pPr algn="ctr"/>
            <a:endParaRPr lang="en-US" sz="4400" b="1" dirty="0"/>
          </a:p>
        </p:txBody>
      </p:sp>
      <p:sp>
        <p:nvSpPr>
          <p:cNvPr id="3" name="TextBox 2">
            <a:extLst>
              <a:ext uri="{FF2B5EF4-FFF2-40B4-BE49-F238E27FC236}">
                <a16:creationId xmlns:a16="http://schemas.microsoft.com/office/drawing/2014/main" xmlns="" id="{906FD4C7-6E17-E0AA-2C5B-D26E6A081A81}"/>
              </a:ext>
            </a:extLst>
          </p:cNvPr>
          <p:cNvSpPr txBox="1"/>
          <p:nvPr/>
        </p:nvSpPr>
        <p:spPr>
          <a:xfrm>
            <a:off x="381000" y="4495800"/>
            <a:ext cx="8458200" cy="707886"/>
          </a:xfrm>
          <a:prstGeom prst="rect">
            <a:avLst/>
          </a:prstGeom>
          <a:noFill/>
        </p:spPr>
        <p:txBody>
          <a:bodyPr wrap="square" rtlCol="0">
            <a:spAutoFit/>
          </a:bodyPr>
          <a:lstStyle/>
          <a:p>
            <a:r>
              <a:rPr lang="en-US" sz="2000" dirty="0"/>
              <a:t>To Lead, you must be able to connect, motivate, and inspire a sense of ownership of shared objectives.</a:t>
            </a:r>
          </a:p>
        </p:txBody>
      </p:sp>
    </p:spTree>
    <p:extLst>
      <p:ext uri="{BB962C8B-B14F-4D97-AF65-F5344CB8AC3E}">
        <p14:creationId xmlns:p14="http://schemas.microsoft.com/office/powerpoint/2010/main" val="423205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83689713-AF1B-99C5-ABA2-D17C9034C99C}"/>
              </a:ext>
            </a:extLst>
          </p:cNvPr>
          <p:cNvSpPr txBox="1"/>
          <p:nvPr/>
        </p:nvSpPr>
        <p:spPr>
          <a:xfrm>
            <a:off x="2209800" y="1371600"/>
            <a:ext cx="5181600" cy="2862322"/>
          </a:xfrm>
          <a:prstGeom prst="rect">
            <a:avLst/>
          </a:prstGeom>
          <a:noFill/>
        </p:spPr>
        <p:txBody>
          <a:bodyPr wrap="square" rtlCol="0">
            <a:spAutoFit/>
          </a:bodyPr>
          <a:lstStyle/>
          <a:p>
            <a:r>
              <a:rPr lang="en-US" sz="3600" b="1" dirty="0"/>
              <a:t>“ Tell me and I will forget.  Show me and I may remember</a:t>
            </a:r>
            <a:r>
              <a:rPr lang="en-US" sz="3600" b="1"/>
              <a:t>. </a:t>
            </a:r>
          </a:p>
          <a:p>
            <a:r>
              <a:rPr lang="en-US" sz="3600" b="1"/>
              <a:t>Involve </a:t>
            </a:r>
            <a:r>
              <a:rPr lang="en-US" sz="3600" b="1" dirty="0"/>
              <a:t>me and I will understand.”</a:t>
            </a:r>
          </a:p>
        </p:txBody>
      </p:sp>
    </p:spTree>
    <p:extLst>
      <p:ext uri="{BB962C8B-B14F-4D97-AF65-F5344CB8AC3E}">
        <p14:creationId xmlns:p14="http://schemas.microsoft.com/office/powerpoint/2010/main" val="3100861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DB4A80-2DB8-F744-3053-5C3E73ECCFE4}"/>
              </a:ext>
            </a:extLst>
          </p:cNvPr>
          <p:cNvSpPr>
            <a:spLocks noGrp="1"/>
          </p:cNvSpPr>
          <p:nvPr>
            <p:ph type="title"/>
          </p:nvPr>
        </p:nvSpPr>
        <p:spPr>
          <a:xfrm>
            <a:off x="722313" y="3124200"/>
            <a:ext cx="7772400" cy="2644775"/>
          </a:xfrm>
        </p:spPr>
        <p:txBody>
          <a:bodyPr/>
          <a:lstStyle/>
          <a:p>
            <a:r>
              <a:rPr lang="en-US" dirty="0"/>
              <a:t>The Action of leading a group of people or an organization</a:t>
            </a:r>
          </a:p>
        </p:txBody>
      </p:sp>
      <p:sp>
        <p:nvSpPr>
          <p:cNvPr id="3" name="Text Placeholder 2">
            <a:extLst>
              <a:ext uri="{FF2B5EF4-FFF2-40B4-BE49-F238E27FC236}">
                <a16:creationId xmlns:a16="http://schemas.microsoft.com/office/drawing/2014/main" xmlns="" id="{40A2A868-0B02-AC12-C650-3926353CA0C6}"/>
              </a:ext>
            </a:extLst>
          </p:cNvPr>
          <p:cNvSpPr>
            <a:spLocks noGrp="1"/>
          </p:cNvSpPr>
          <p:nvPr>
            <p:ph type="body" idx="1"/>
          </p:nvPr>
        </p:nvSpPr>
        <p:spPr>
          <a:xfrm>
            <a:off x="722313" y="1600199"/>
            <a:ext cx="7772400" cy="850901"/>
          </a:xfrm>
        </p:spPr>
        <p:txBody>
          <a:bodyPr/>
          <a:lstStyle/>
          <a:p>
            <a:r>
              <a:rPr lang="en-US" dirty="0">
                <a:solidFill>
                  <a:schemeClr val="tx1"/>
                </a:solidFill>
              </a:rPr>
              <a:t>                                             </a:t>
            </a:r>
            <a:r>
              <a:rPr lang="en-US" sz="4400" dirty="0">
                <a:solidFill>
                  <a:schemeClr val="tx1"/>
                </a:solidFill>
              </a:rPr>
              <a:t>Leadership</a:t>
            </a:r>
          </a:p>
          <a:p>
            <a:endParaRPr lang="en-US" sz="4400" dirty="0">
              <a:solidFill>
                <a:schemeClr val="tx1"/>
              </a:solidFill>
            </a:endParaRPr>
          </a:p>
        </p:txBody>
      </p:sp>
    </p:spTree>
    <p:extLst>
      <p:ext uri="{BB962C8B-B14F-4D97-AF65-F5344CB8AC3E}">
        <p14:creationId xmlns:p14="http://schemas.microsoft.com/office/powerpoint/2010/main" val="1502831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4C23DD-9BB0-966A-5B92-74F15DE7734D}"/>
              </a:ext>
            </a:extLst>
          </p:cNvPr>
          <p:cNvSpPr>
            <a:spLocks noGrp="1"/>
          </p:cNvSpPr>
          <p:nvPr>
            <p:ph type="title"/>
          </p:nvPr>
        </p:nvSpPr>
        <p:spPr>
          <a:xfrm>
            <a:off x="1904999" y="1447800"/>
            <a:ext cx="5105401" cy="685801"/>
          </a:xfrm>
        </p:spPr>
        <p:txBody>
          <a:bodyPr/>
          <a:lstStyle/>
          <a:p>
            <a:r>
              <a:rPr lang="en-US" sz="4400" dirty="0"/>
              <a:t>   Leadership Role</a:t>
            </a:r>
          </a:p>
        </p:txBody>
      </p:sp>
      <p:sp>
        <p:nvSpPr>
          <p:cNvPr id="3" name="Text Placeholder 2">
            <a:extLst>
              <a:ext uri="{FF2B5EF4-FFF2-40B4-BE49-F238E27FC236}">
                <a16:creationId xmlns:a16="http://schemas.microsoft.com/office/drawing/2014/main" xmlns="" id="{E9DC6BE9-B943-B2B7-4635-FF43A94414CA}"/>
              </a:ext>
            </a:extLst>
          </p:cNvPr>
          <p:cNvSpPr>
            <a:spLocks noGrp="1"/>
          </p:cNvSpPr>
          <p:nvPr>
            <p:ph type="body" idx="1"/>
          </p:nvPr>
        </p:nvSpPr>
        <p:spPr>
          <a:xfrm>
            <a:off x="743743" y="2667000"/>
            <a:ext cx="7772400" cy="3429000"/>
          </a:xfrm>
        </p:spPr>
        <p:txBody>
          <a:bodyPr>
            <a:normAutofit/>
          </a:bodyPr>
          <a:lstStyle/>
          <a:p>
            <a:pPr marL="457200" indent="-457200">
              <a:buAutoNum type="arabicPeriod"/>
            </a:pPr>
            <a:r>
              <a:rPr lang="en-US" dirty="0">
                <a:solidFill>
                  <a:schemeClr val="tx1"/>
                </a:solidFill>
              </a:rPr>
              <a:t>Your leadership role as an Auxiliary President is to inspire and motivate others, to create a vision of the future that is vivid and compelling and that motivates members to want to be active and achieve. Everyone wants to be a part of something that makes a difference in their community. As a leader, you are best able to help the members of your team connect what they do in their community with the impact of our mission of service to our veterans, military and their families.</a:t>
            </a:r>
          </a:p>
          <a:p>
            <a:pPr marL="457200" indent="-457200">
              <a:buAutoNum type="arabicPeriod"/>
            </a:pPr>
            <a:r>
              <a:rPr lang="en-US" dirty="0">
                <a:solidFill>
                  <a:schemeClr val="tx1"/>
                </a:solidFill>
              </a:rPr>
              <a:t>Great leaders have integrity, are honest and take responsibility. Be a good role model</a:t>
            </a:r>
          </a:p>
        </p:txBody>
      </p:sp>
    </p:spTree>
    <p:extLst>
      <p:ext uri="{BB962C8B-B14F-4D97-AF65-F5344CB8AC3E}">
        <p14:creationId xmlns:p14="http://schemas.microsoft.com/office/powerpoint/2010/main" val="811420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7015B2-773D-78F5-F8FB-12C19910908D}"/>
              </a:ext>
            </a:extLst>
          </p:cNvPr>
          <p:cNvSpPr>
            <a:spLocks noGrp="1"/>
          </p:cNvSpPr>
          <p:nvPr>
            <p:ph type="title"/>
          </p:nvPr>
        </p:nvSpPr>
        <p:spPr>
          <a:xfrm>
            <a:off x="457200" y="1371600"/>
            <a:ext cx="8229600" cy="715962"/>
          </a:xfrm>
        </p:spPr>
        <p:txBody>
          <a:bodyPr/>
          <a:lstStyle/>
          <a:p>
            <a:r>
              <a:rPr lang="en-US" b="1" dirty="0"/>
              <a:t>Leadership role</a:t>
            </a:r>
          </a:p>
        </p:txBody>
      </p:sp>
      <p:sp>
        <p:nvSpPr>
          <p:cNvPr id="3" name="Content Placeholder 2">
            <a:extLst>
              <a:ext uri="{FF2B5EF4-FFF2-40B4-BE49-F238E27FC236}">
                <a16:creationId xmlns:a16="http://schemas.microsoft.com/office/drawing/2014/main" xmlns="" id="{7E80A1C7-2D9B-2665-1BC4-30E4B29EDB8A}"/>
              </a:ext>
            </a:extLst>
          </p:cNvPr>
          <p:cNvSpPr>
            <a:spLocks noGrp="1"/>
          </p:cNvSpPr>
          <p:nvPr>
            <p:ph idx="1"/>
          </p:nvPr>
        </p:nvSpPr>
        <p:spPr>
          <a:xfrm>
            <a:off x="457200" y="2438400"/>
            <a:ext cx="8229600" cy="3687763"/>
          </a:xfrm>
        </p:spPr>
        <p:txBody>
          <a:bodyPr/>
          <a:lstStyle/>
          <a:p>
            <a:r>
              <a:rPr lang="en-US" dirty="0"/>
              <a:t>3. Communicate with your members often and in a variety of different ways, whether by one‐on‐one conversations, team meetings, blog posts, email, phone, video conferencing (e.g., Zoom) or any other </a:t>
            </a:r>
          </a:p>
        </p:txBody>
      </p:sp>
    </p:spTree>
    <p:extLst>
      <p:ext uri="{BB962C8B-B14F-4D97-AF65-F5344CB8AC3E}">
        <p14:creationId xmlns:p14="http://schemas.microsoft.com/office/powerpoint/2010/main" val="3802720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975480-8B29-9AA0-8D93-6B25072AB88D}"/>
              </a:ext>
            </a:extLst>
          </p:cNvPr>
          <p:cNvSpPr>
            <a:spLocks noGrp="1"/>
          </p:cNvSpPr>
          <p:nvPr>
            <p:ph type="title"/>
          </p:nvPr>
        </p:nvSpPr>
        <p:spPr>
          <a:xfrm>
            <a:off x="457200" y="1371600"/>
            <a:ext cx="8229600" cy="838200"/>
          </a:xfrm>
        </p:spPr>
        <p:txBody>
          <a:bodyPr/>
          <a:lstStyle/>
          <a:p>
            <a:r>
              <a:rPr lang="en-US" dirty="0"/>
              <a:t>Leadership Role</a:t>
            </a:r>
          </a:p>
        </p:txBody>
      </p:sp>
      <p:sp>
        <p:nvSpPr>
          <p:cNvPr id="3" name="Content Placeholder 2">
            <a:extLst>
              <a:ext uri="{FF2B5EF4-FFF2-40B4-BE49-F238E27FC236}">
                <a16:creationId xmlns:a16="http://schemas.microsoft.com/office/drawing/2014/main" xmlns="" id="{90317D1B-C62B-CB1F-EC7D-5B3689F7CB22}"/>
              </a:ext>
            </a:extLst>
          </p:cNvPr>
          <p:cNvSpPr>
            <a:spLocks noGrp="1"/>
          </p:cNvSpPr>
          <p:nvPr>
            <p:ph idx="1"/>
          </p:nvPr>
        </p:nvSpPr>
        <p:spPr>
          <a:xfrm>
            <a:off x="457200" y="2590800"/>
            <a:ext cx="8229600" cy="3535363"/>
          </a:xfrm>
        </p:spPr>
        <p:txBody>
          <a:bodyPr>
            <a:normAutofit fontScale="85000" lnSpcReduction="20000"/>
          </a:bodyPr>
          <a:lstStyle/>
          <a:p>
            <a:r>
              <a:rPr lang="en-US" dirty="0"/>
              <a:t>4. As a Leader, you will need to communicate regularly with your Auxiliary, District, Department and VFW Post throughout your term of office.</a:t>
            </a:r>
          </a:p>
          <a:p>
            <a:r>
              <a:rPr lang="en-US" dirty="0"/>
              <a:t> 5. Help set goals for your Auxiliary, but be a team player. Work closely with your Secretary and Treasurer. </a:t>
            </a:r>
          </a:p>
          <a:p>
            <a:r>
              <a:rPr lang="en-US" dirty="0"/>
              <a:t>6. When making decisions, take time to think it through, do research or ask a mentor for advice. Your decision should be rendered in a kind but firm manner, consistent and fair to all. </a:t>
            </a:r>
          </a:p>
        </p:txBody>
      </p:sp>
    </p:spTree>
    <p:extLst>
      <p:ext uri="{BB962C8B-B14F-4D97-AF65-F5344CB8AC3E}">
        <p14:creationId xmlns:p14="http://schemas.microsoft.com/office/powerpoint/2010/main" val="4098645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CEC469-F59B-18FC-63E1-986F098947B5}"/>
              </a:ext>
            </a:extLst>
          </p:cNvPr>
          <p:cNvSpPr>
            <a:spLocks noGrp="1"/>
          </p:cNvSpPr>
          <p:nvPr>
            <p:ph type="title"/>
          </p:nvPr>
        </p:nvSpPr>
        <p:spPr>
          <a:xfrm>
            <a:off x="457200" y="1219200"/>
            <a:ext cx="8229600" cy="914400"/>
          </a:xfrm>
        </p:spPr>
        <p:txBody>
          <a:bodyPr/>
          <a:lstStyle/>
          <a:p>
            <a:r>
              <a:rPr lang="en-US" dirty="0"/>
              <a:t>Leadership Role</a:t>
            </a:r>
          </a:p>
        </p:txBody>
      </p:sp>
      <p:sp>
        <p:nvSpPr>
          <p:cNvPr id="3" name="Content Placeholder 2">
            <a:extLst>
              <a:ext uri="{FF2B5EF4-FFF2-40B4-BE49-F238E27FC236}">
                <a16:creationId xmlns:a16="http://schemas.microsoft.com/office/drawing/2014/main" xmlns="" id="{B2770B64-89AF-2F0B-02AE-89C1615390DD}"/>
              </a:ext>
            </a:extLst>
          </p:cNvPr>
          <p:cNvSpPr>
            <a:spLocks noGrp="1"/>
          </p:cNvSpPr>
          <p:nvPr>
            <p:ph idx="1"/>
          </p:nvPr>
        </p:nvSpPr>
        <p:spPr>
          <a:xfrm>
            <a:off x="457200" y="2438400"/>
            <a:ext cx="8229600" cy="3687763"/>
          </a:xfrm>
        </p:spPr>
        <p:txBody>
          <a:bodyPr>
            <a:normAutofit fontScale="77500" lnSpcReduction="20000"/>
          </a:bodyPr>
          <a:lstStyle/>
          <a:p>
            <a:r>
              <a:rPr lang="en-US" dirty="0"/>
              <a:t>7. There are many things to accomplish and many tasks to perform during the year. To keep them from getting overwhelming, learn how to assign duties to other members. Ask in a personal way and be specific about what you are asking to be done and the time commitment necessary. </a:t>
            </a:r>
          </a:p>
          <a:p>
            <a:r>
              <a:rPr lang="en-US" dirty="0"/>
              <a:t>8. Be sure that Officers, Trustees and other positions get the training needed. If you need assistance in this area, check the Department and National websites for resources or contact your Department Secretary or Chief of Staff for guidance. </a:t>
            </a:r>
          </a:p>
        </p:txBody>
      </p:sp>
    </p:spTree>
    <p:extLst>
      <p:ext uri="{BB962C8B-B14F-4D97-AF65-F5344CB8AC3E}">
        <p14:creationId xmlns:p14="http://schemas.microsoft.com/office/powerpoint/2010/main" val="2850178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D2EC9F-5E38-973A-E08C-35CDD1EE0731}"/>
              </a:ext>
            </a:extLst>
          </p:cNvPr>
          <p:cNvSpPr>
            <a:spLocks noGrp="1"/>
          </p:cNvSpPr>
          <p:nvPr>
            <p:ph type="title"/>
          </p:nvPr>
        </p:nvSpPr>
        <p:spPr>
          <a:xfrm>
            <a:off x="457200" y="1295400"/>
            <a:ext cx="8229600" cy="914400"/>
          </a:xfrm>
        </p:spPr>
        <p:txBody>
          <a:bodyPr/>
          <a:lstStyle/>
          <a:p>
            <a:r>
              <a:rPr lang="en-US" dirty="0"/>
              <a:t>Leadership Role</a:t>
            </a:r>
          </a:p>
        </p:txBody>
      </p:sp>
      <p:sp>
        <p:nvSpPr>
          <p:cNvPr id="3" name="Content Placeholder 2">
            <a:extLst>
              <a:ext uri="{FF2B5EF4-FFF2-40B4-BE49-F238E27FC236}">
                <a16:creationId xmlns:a16="http://schemas.microsoft.com/office/drawing/2014/main" xmlns="" id="{BD864574-D92E-9C45-C362-44B96282AFF4}"/>
              </a:ext>
            </a:extLst>
          </p:cNvPr>
          <p:cNvSpPr>
            <a:spLocks noGrp="1"/>
          </p:cNvSpPr>
          <p:nvPr>
            <p:ph idx="1"/>
          </p:nvPr>
        </p:nvSpPr>
        <p:spPr>
          <a:xfrm>
            <a:off x="457200" y="2514600"/>
            <a:ext cx="8229600" cy="3611563"/>
          </a:xfrm>
        </p:spPr>
        <p:txBody>
          <a:bodyPr/>
          <a:lstStyle/>
          <a:p>
            <a:r>
              <a:rPr lang="en-US" dirty="0"/>
              <a:t>9. Remember to say “Thank you” at all times.</a:t>
            </a:r>
          </a:p>
          <a:p>
            <a:r>
              <a:rPr lang="en-US" dirty="0"/>
              <a:t>10. Wear a smile and have an upbeat tone in your voice. </a:t>
            </a:r>
          </a:p>
          <a:p>
            <a:r>
              <a:rPr lang="en-US" dirty="0"/>
              <a:t>Remember, we are all volunteers.</a:t>
            </a:r>
          </a:p>
        </p:txBody>
      </p:sp>
    </p:spTree>
    <p:extLst>
      <p:ext uri="{BB962C8B-B14F-4D97-AF65-F5344CB8AC3E}">
        <p14:creationId xmlns:p14="http://schemas.microsoft.com/office/powerpoint/2010/main" val="4281529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red and orange sky with white text&#10;&#10;Description automatically generated">
            <a:extLst>
              <a:ext uri="{FF2B5EF4-FFF2-40B4-BE49-F238E27FC236}">
                <a16:creationId xmlns:a16="http://schemas.microsoft.com/office/drawing/2014/main" xmlns="" id="{A735C0DD-BE73-D94D-103E-1E46171B8A1E}"/>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2533650" y="1443037"/>
            <a:ext cx="4076700" cy="3971925"/>
          </a:xfrm>
          <a:prstGeom prst="rect">
            <a:avLst/>
          </a:prstGeom>
        </p:spPr>
      </p:pic>
      <p:sp>
        <p:nvSpPr>
          <p:cNvPr id="6" name="TextBox 5">
            <a:extLst>
              <a:ext uri="{FF2B5EF4-FFF2-40B4-BE49-F238E27FC236}">
                <a16:creationId xmlns:a16="http://schemas.microsoft.com/office/drawing/2014/main" xmlns="" id="{2C702F6F-7E65-AAC0-701D-20F26F6D44F9}"/>
              </a:ext>
            </a:extLst>
          </p:cNvPr>
          <p:cNvSpPr txBox="1"/>
          <p:nvPr/>
        </p:nvSpPr>
        <p:spPr>
          <a:xfrm>
            <a:off x="2533650" y="5414962"/>
            <a:ext cx="4076700" cy="230832"/>
          </a:xfrm>
          <a:prstGeom prst="rect">
            <a:avLst/>
          </a:prstGeom>
          <a:noFill/>
        </p:spPr>
        <p:txBody>
          <a:bodyPr wrap="square" rtlCol="0">
            <a:spAutoFit/>
          </a:bodyPr>
          <a:lstStyle/>
          <a:p>
            <a:r>
              <a:rPr lang="en-US" sz="900">
                <a:hlinkClick r:id="rId3" tooltip="https://www.flickr.com/photos/neverendingalbum/8443486774"/>
              </a:rPr>
              <a:t>This Photo</a:t>
            </a:r>
            <a:r>
              <a:rPr lang="en-US" sz="900"/>
              <a:t> by Unknown Author is licensed under </a:t>
            </a:r>
            <a:r>
              <a:rPr lang="en-US" sz="900">
                <a:hlinkClick r:id="rId4" tooltip="https://creativecommons.org/licenses/by-nc-nd/3.0/"/>
              </a:rPr>
              <a:t>CC BY-NC-ND</a:t>
            </a:r>
            <a:endParaRPr lang="en-US" sz="900"/>
          </a:p>
        </p:txBody>
      </p:sp>
    </p:spTree>
    <p:extLst>
      <p:ext uri="{BB962C8B-B14F-4D97-AF65-F5344CB8AC3E}">
        <p14:creationId xmlns:p14="http://schemas.microsoft.com/office/powerpoint/2010/main" val="13645139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785</TotalTime>
  <Words>488</Words>
  <Application>Microsoft Office PowerPoint</Application>
  <PresentationFormat>On-screen Show (4:3)</PresentationFormat>
  <Paragraphs>28</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The Action of leading a group of people or an organization</vt:lpstr>
      <vt:lpstr>   Leadership Role</vt:lpstr>
      <vt:lpstr>Leadership role</vt:lpstr>
      <vt:lpstr>Leadership Role</vt:lpstr>
      <vt:lpstr>Leadership Role</vt:lpstr>
      <vt:lpstr>Leadership Role</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Cara Day</dc:creator>
  <cp:lastModifiedBy>DebbiesPC</cp:lastModifiedBy>
  <cp:revision>128</cp:revision>
  <dcterms:created xsi:type="dcterms:W3CDTF">2014-03-11T21:22:57Z</dcterms:created>
  <dcterms:modified xsi:type="dcterms:W3CDTF">2023-07-17T13:27:21Z</dcterms:modified>
</cp:coreProperties>
</file>